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58" r:id="rId5"/>
    <p:sldId id="273" r:id="rId6"/>
    <p:sldId id="259" r:id="rId7"/>
    <p:sldId id="274" r:id="rId8"/>
    <p:sldId id="260" r:id="rId9"/>
    <p:sldId id="275" r:id="rId10"/>
    <p:sldId id="261" r:id="rId11"/>
    <p:sldId id="262" r:id="rId12"/>
    <p:sldId id="277" r:id="rId13"/>
    <p:sldId id="264" r:id="rId14"/>
    <p:sldId id="278" r:id="rId15"/>
    <p:sldId id="265" r:id="rId16"/>
    <p:sldId id="263" r:id="rId17"/>
    <p:sldId id="269" r:id="rId18"/>
    <p:sldId id="266" r:id="rId19"/>
    <p:sldId id="276" r:id="rId20"/>
    <p:sldId id="267" r:id="rId21"/>
    <p:sldId id="280" r:id="rId22"/>
    <p:sldId id="268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0FA92B-C8A5-4CEF-887D-64073E07205D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30B95F-5C2D-4BFA-A7D2-C6C593695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nn.com/WORLD/struggle_for_peace/land_maps/middle_east_reg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9173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888" y="2339975"/>
            <a:ext cx="8062912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Central and Southwest Asia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8062912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Chapter 21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45208"/>
          </a:xfrm>
        </p:spPr>
        <p:txBody>
          <a:bodyPr/>
          <a:lstStyle/>
          <a:p>
            <a:r>
              <a:rPr lang="en-US" b="1" dirty="0" smtClean="0"/>
              <a:t>Aral Sea – landlocked salt sea</a:t>
            </a:r>
          </a:p>
          <a:p>
            <a:pPr lvl="1"/>
            <a:r>
              <a:rPr lang="en-US" b="1" dirty="0" smtClean="0"/>
              <a:t>Water diverted upstream by soviets to irrigate farmland, leaving salt flats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Tigris River – vital but limited water source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Climates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Desert ecosystem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Chaparral</a:t>
            </a:r>
            <a:r>
              <a:rPr lang="en-US" b="1" dirty="0" smtClean="0"/>
              <a:t> – drought-resistant herbs and bushes</a:t>
            </a:r>
          </a:p>
          <a:p>
            <a:endParaRPr lang="en-US" b="1" dirty="0" smtClean="0"/>
          </a:p>
          <a:p>
            <a:r>
              <a:rPr lang="en-US" b="1" dirty="0" smtClean="0"/>
              <a:t>Mountains and coastal regions have cool, wet winters and warm, dry summers</a:t>
            </a:r>
          </a:p>
          <a:p>
            <a:endParaRPr lang="en-US" b="1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162801" y="304800"/>
            <a:ext cx="167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Page 443 Map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go.owu.edu/~rdfusch/middle_east_clim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" y="228600"/>
            <a:ext cx="8996039" cy="647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Ecosystems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Mainly desert ecosystems</a:t>
            </a:r>
          </a:p>
          <a:p>
            <a:endParaRPr lang="en-US" b="1" dirty="0" smtClean="0"/>
          </a:p>
          <a:p>
            <a:r>
              <a:rPr lang="en-US" b="1" dirty="0" smtClean="0"/>
              <a:t>Areas with slightly higher rainfall support temperate grasslands.</a:t>
            </a:r>
          </a:p>
          <a:p>
            <a:endParaRPr lang="en-US" b="1" dirty="0" smtClean="0"/>
          </a:p>
          <a:p>
            <a:r>
              <a:rPr lang="en-US" b="1" dirty="0" smtClean="0"/>
              <a:t>Forests grow near mountains and rivers</a:t>
            </a:r>
          </a:p>
          <a:p>
            <a:endParaRPr lang="en-US" b="1" dirty="0" smtClean="0"/>
          </a:p>
          <a:p>
            <a:r>
              <a:rPr lang="en-US" b="1" dirty="0" smtClean="0"/>
              <a:t>Caspian Sea – worlds largest inland body of water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162801" y="304800"/>
            <a:ext cx="167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Page 445 Map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http://www.happytellus.com/img/saudi-arabia/desert-canyon_4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048000"/>
            <a:ext cx="4762500" cy="3571875"/>
          </a:xfrm>
          <a:prstGeom prst="rect">
            <a:avLst/>
          </a:prstGeom>
          <a:noFill/>
        </p:spPr>
      </p:pic>
      <p:pic>
        <p:nvPicPr>
          <p:cNvPr id="11266" name="Picture 2" descr="http://www.maion.com/photography/_photos/jord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9075"/>
            <a:ext cx="4876800" cy="3209925"/>
          </a:xfrm>
          <a:prstGeom prst="rect">
            <a:avLst/>
          </a:prstGeom>
          <a:noFill/>
        </p:spPr>
      </p:pic>
      <p:pic>
        <p:nvPicPr>
          <p:cNvPr id="11272" name="Picture 8" descr="http://www.happytellus.com/img/oman/desert--oman_24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52400"/>
            <a:ext cx="4762500" cy="3571875"/>
          </a:xfrm>
          <a:prstGeom prst="rect">
            <a:avLst/>
          </a:prstGeom>
          <a:noFill/>
        </p:spPr>
      </p:pic>
      <p:pic>
        <p:nvPicPr>
          <p:cNvPr id="11270" name="Picture 6" descr="http://img2.allposters.com/images/RHPOD/615-7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429000"/>
            <a:ext cx="4064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People and Cultures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Rich cultural history</a:t>
            </a:r>
          </a:p>
          <a:p>
            <a:endParaRPr lang="en-US" b="1" dirty="0" smtClean="0"/>
          </a:p>
          <a:p>
            <a:r>
              <a:rPr lang="en-US" b="1" dirty="0" smtClean="0"/>
              <a:t>Judaism, Christianity, and Islam all developed in this region</a:t>
            </a:r>
          </a:p>
          <a:p>
            <a:pPr lvl="1"/>
            <a:r>
              <a:rPr lang="en-US" b="1" dirty="0" smtClean="0"/>
              <a:t>Most people of the region are MUSLIM</a:t>
            </a:r>
          </a:p>
          <a:p>
            <a:pPr lvl="1">
              <a:buNone/>
            </a:pPr>
            <a:endParaRPr lang="en-US" b="1" dirty="0" smtClean="0"/>
          </a:p>
          <a:p>
            <a:endParaRPr lang="en-US" b="1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162801" y="304800"/>
            <a:ext cx="167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Page 447 Map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Traditional culture – nomadic livestock herders have lived in moveable tents called yurts</a:t>
            </a:r>
          </a:p>
          <a:p>
            <a:pPr lvl="1"/>
            <a:r>
              <a:rPr lang="en-US" b="1" dirty="0" smtClean="0"/>
              <a:t>Supplement income by making fine carpets and rugs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Nomads</a:t>
            </a:r>
            <a:r>
              <a:rPr lang="en-US" b="1" dirty="0" smtClean="0"/>
              <a:t> – people who travel from place to place</a:t>
            </a:r>
          </a:p>
          <a:p>
            <a:endParaRPr lang="en-US" b="1" dirty="0" smtClean="0"/>
          </a:p>
          <a:p>
            <a:r>
              <a:rPr lang="en-US" b="1" dirty="0" smtClean="0"/>
              <a:t>Islamic Worship – 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Mosques</a:t>
            </a:r>
            <a:r>
              <a:rPr lang="en-US" b="1" dirty="0" smtClean="0"/>
              <a:t> – Islamic places of worship</a:t>
            </a:r>
          </a:p>
          <a:p>
            <a:pPr lvl="1"/>
            <a:r>
              <a:rPr lang="en-US" b="1" dirty="0" smtClean="0"/>
              <a:t>Five times each day, a </a:t>
            </a:r>
            <a:r>
              <a:rPr lang="en-US" b="1" dirty="0" smtClean="0">
                <a:solidFill>
                  <a:srgbClr val="FFFF00"/>
                </a:solidFill>
              </a:rPr>
              <a:t>muezzin</a:t>
            </a:r>
            <a:r>
              <a:rPr lang="en-US" b="1" dirty="0" smtClean="0"/>
              <a:t>, or crier, climbs the </a:t>
            </a:r>
            <a:r>
              <a:rPr lang="en-US" b="1" dirty="0" smtClean="0">
                <a:solidFill>
                  <a:srgbClr val="FFFF00"/>
                </a:solidFill>
              </a:rPr>
              <a:t>minaret</a:t>
            </a:r>
            <a:r>
              <a:rPr lang="en-US" b="1" dirty="0" smtClean="0"/>
              <a:t>, the tower attached to the mosque, to call the people to prayer.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expedition360.com/journal/mos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45208"/>
          </a:xfrm>
        </p:spPr>
        <p:txBody>
          <a:bodyPr/>
          <a:lstStyle/>
          <a:p>
            <a:r>
              <a:rPr lang="en-US" b="1" dirty="0" smtClean="0"/>
              <a:t>A Holy City</a:t>
            </a:r>
          </a:p>
          <a:p>
            <a:pPr lvl="1"/>
            <a:r>
              <a:rPr lang="en-US" b="1" dirty="0" smtClean="0"/>
              <a:t>Jerusalem is sacred to members of three religions.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Jews consider it the site of the ancient kingdom of Israel</a:t>
            </a:r>
          </a:p>
          <a:p>
            <a:pPr lvl="1"/>
            <a:r>
              <a:rPr lang="en-US" b="1" dirty="0" smtClean="0"/>
              <a:t>Christians, it is the place where Jesus was crucified</a:t>
            </a:r>
          </a:p>
          <a:p>
            <a:pPr lvl="1"/>
            <a:r>
              <a:rPr lang="en-US" b="1" dirty="0" smtClean="0"/>
              <a:t>Muslims believe that Muhammad visited heaven from Jerusalem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Reason for much struggle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sacredsites.com/middle_east/israel/images/jerusalem-panorama-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0991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Historical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Fertile Crescent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Agricultural Revolution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4384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Birthplace of civilization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Stretching from modern Iraq to Israel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67874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8000 B.C. hunters and gatherers first began to raise plants and animals for food</a:t>
            </a:r>
          </a:p>
          <a:p>
            <a:endParaRPr lang="en-US" sz="2400" b="1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858000" y="609600"/>
            <a:ext cx="167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Page 439 Map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Large portion of land is used for livestock raising and nomadic herding, but majority of people live in urban areas</a:t>
            </a:r>
          </a:p>
          <a:p>
            <a:pPr lvl="1"/>
            <a:r>
              <a:rPr lang="en-US" b="1" dirty="0" smtClean="0"/>
              <a:t>Services and industry are main activities</a:t>
            </a:r>
          </a:p>
          <a:p>
            <a:endParaRPr lang="en-US" b="1" dirty="0" smtClean="0"/>
          </a:p>
          <a:p>
            <a:r>
              <a:rPr lang="en-US" b="1" dirty="0" smtClean="0"/>
              <a:t>Areas of subsistence and commercial farming in areas of fertile soil</a:t>
            </a:r>
          </a:p>
          <a:p>
            <a:endParaRPr lang="en-US" b="1" dirty="0" smtClean="0"/>
          </a:p>
          <a:p>
            <a:r>
              <a:rPr lang="en-US" b="1" dirty="0" smtClean="0"/>
              <a:t>Petroleum and natural gas $$$</a:t>
            </a:r>
            <a:endParaRPr lang="en-US" b="1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162801" y="304800"/>
            <a:ext cx="167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Page 449 Map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news.bbc.co.uk/nol/shared/spl/hi/pop_ups/04/world_the_world0s_oil/img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629400"/>
          </a:xfrm>
          <a:prstGeom prst="rect">
            <a:avLst/>
          </a:prstGeom>
          <a:noFill/>
        </p:spPr>
      </p:pic>
      <p:pic>
        <p:nvPicPr>
          <p:cNvPr id="3076" name="Picture 4" descr="http://www.abc.net.au/reslib/200707/r158085_574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52400"/>
            <a:ext cx="8839201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fresh water</a:t>
            </a:r>
          </a:p>
          <a:p>
            <a:pPr lvl="1"/>
            <a:r>
              <a:rPr lang="en-US" dirty="0" smtClean="0"/>
              <a:t>Desalination plants – evaporate seawater to obtain fresh water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etmoneyenergy.com/wp-content/uploads/images/desalination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7186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99032"/>
          </a:xfrm>
        </p:spPr>
        <p:txBody>
          <a:bodyPr/>
          <a:lstStyle/>
          <a:p>
            <a:r>
              <a:rPr lang="en-US" b="1" dirty="0" smtClean="0"/>
              <a:t>Map of Fertile Crescent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i.pbase.com/u17/daveb/upload/42673320.FertileCresc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10600" cy="5257800"/>
          </a:xfrm>
          <a:prstGeom prst="rect">
            <a:avLst/>
          </a:prstGeom>
          <a:noFill/>
        </p:spPr>
      </p:pic>
      <p:pic>
        <p:nvPicPr>
          <p:cNvPr id="22532" name="Picture 4" descr="http://ddc.aub.edu.lb/projects/archaeology/berytus44/maps/Middle_East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62075"/>
            <a:ext cx="8686800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Religion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Three major religions began in this region:</a:t>
            </a:r>
          </a:p>
          <a:p>
            <a:pPr lvl="1"/>
            <a:r>
              <a:rPr lang="en-US" b="1" dirty="0" smtClean="0"/>
              <a:t>Judaism – 2000 B.C.</a:t>
            </a:r>
          </a:p>
          <a:p>
            <a:pPr lvl="2"/>
            <a:r>
              <a:rPr lang="en-US" b="1" i="1" dirty="0" smtClean="0">
                <a:solidFill>
                  <a:srgbClr val="FFFF00"/>
                </a:solidFill>
              </a:rPr>
              <a:t>Monotheism</a:t>
            </a:r>
            <a:r>
              <a:rPr lang="en-US" b="1" dirty="0" smtClean="0"/>
              <a:t> – belief in only one god</a:t>
            </a:r>
          </a:p>
          <a:p>
            <a:pPr lvl="2"/>
            <a:r>
              <a:rPr lang="en-US" b="1" dirty="0" smtClean="0"/>
              <a:t>1000 B.C. founded a kingdom called Israel</a:t>
            </a:r>
          </a:p>
          <a:p>
            <a:pPr lvl="1"/>
            <a:r>
              <a:rPr lang="en-US" b="1" dirty="0" smtClean="0"/>
              <a:t>Christianity – 2000 years later, based on teachings of Jesus</a:t>
            </a:r>
          </a:p>
          <a:p>
            <a:pPr lvl="1"/>
            <a:r>
              <a:rPr lang="en-US" b="1" dirty="0" smtClean="0"/>
              <a:t>Islam – Between A.D. 632 and 714 they gained control of most of Central and Southwest Asia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399032"/>
          </a:xfrm>
        </p:spPr>
        <p:txBody>
          <a:bodyPr/>
          <a:lstStyle/>
          <a:p>
            <a:r>
              <a:rPr lang="en-US" b="1" dirty="0" smtClean="0"/>
              <a:t>Map of Religions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gulf2000.columbia.edu/images/maps/Mid_East_Religion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04875"/>
            <a:ext cx="8991600" cy="58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European Imperialism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After World War I, European powers divided it into a number of nations and </a:t>
            </a:r>
            <a:r>
              <a:rPr lang="en-US" b="1" i="1" dirty="0" smtClean="0">
                <a:solidFill>
                  <a:srgbClr val="FFFF00"/>
                </a:solidFill>
              </a:rPr>
              <a:t>protectorates</a:t>
            </a:r>
          </a:p>
          <a:p>
            <a:pPr lvl="1"/>
            <a:r>
              <a:rPr lang="en-US" b="1" dirty="0" smtClean="0"/>
              <a:t>Areas that have their own government but are controlled by an outside power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99032"/>
          </a:xfrm>
        </p:spPr>
        <p:txBody>
          <a:bodyPr/>
          <a:lstStyle/>
          <a:p>
            <a:r>
              <a:rPr lang="en-US" b="1" dirty="0" smtClean="0"/>
              <a:t>Map of European Imperialism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ocw.nd.edu/arabic-and-middle-east-studies/islamic-societies-of-the-middle-east-and-north/images/european-colonialism-in-the-middle-e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733550"/>
            <a:ext cx="866775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Towering mountains and vast, arid plains</a:t>
            </a:r>
          </a:p>
          <a:p>
            <a:endParaRPr lang="en-US" b="1" dirty="0" smtClean="0"/>
          </a:p>
          <a:p>
            <a:r>
              <a:rPr lang="en-US" b="1" dirty="0" smtClean="0"/>
              <a:t>Deserts cover most of plains except where the rivers flow</a:t>
            </a:r>
          </a:p>
          <a:p>
            <a:endParaRPr lang="en-US" b="1" dirty="0" smtClean="0"/>
          </a:p>
          <a:p>
            <a:r>
              <a:rPr lang="en-US" b="1" dirty="0" smtClean="0"/>
              <a:t>Kara </a:t>
            </a:r>
            <a:r>
              <a:rPr lang="en-US" b="1" dirty="0" err="1" smtClean="0"/>
              <a:t>Kum</a:t>
            </a:r>
            <a:r>
              <a:rPr lang="en-US" b="1" dirty="0" smtClean="0"/>
              <a:t> and </a:t>
            </a:r>
            <a:r>
              <a:rPr lang="en-US" b="1" dirty="0" err="1" smtClean="0"/>
              <a:t>Kyzyl</a:t>
            </a:r>
            <a:r>
              <a:rPr lang="en-US" b="1" dirty="0" smtClean="0"/>
              <a:t> </a:t>
            </a:r>
            <a:r>
              <a:rPr lang="en-US" b="1" dirty="0" err="1" smtClean="0"/>
              <a:t>Kum</a:t>
            </a:r>
            <a:r>
              <a:rPr lang="en-US" b="1" dirty="0" smtClean="0"/>
              <a:t> – two of worlds greatest deserts found in Central Asia</a:t>
            </a:r>
            <a:endParaRPr lang="en-US" b="1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162801" y="304800"/>
            <a:ext cx="167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Page 441 Map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99032"/>
          </a:xfrm>
        </p:spPr>
        <p:txBody>
          <a:bodyPr/>
          <a:lstStyle/>
          <a:p>
            <a:r>
              <a:rPr lang="en-US" b="1" dirty="0" smtClean="0"/>
              <a:t>Map of Physical 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nationalgeographic.com/resources/ngo/maps/view/images/mideas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676400"/>
            <a:ext cx="859155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1600</TotalTime>
  <Words>464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Central and Southwest Asia</vt:lpstr>
      <vt:lpstr>Historical Overview</vt:lpstr>
      <vt:lpstr>Map of Fertile Crescent</vt:lpstr>
      <vt:lpstr>Religion</vt:lpstr>
      <vt:lpstr>Map of Religions</vt:lpstr>
      <vt:lpstr>European Imperialism</vt:lpstr>
      <vt:lpstr>Map of European Imperialism</vt:lpstr>
      <vt:lpstr>Physical Characteristics</vt:lpstr>
      <vt:lpstr>Map of Physical Characteristics</vt:lpstr>
      <vt:lpstr>PowerPoint Presentation</vt:lpstr>
      <vt:lpstr>Climates</vt:lpstr>
      <vt:lpstr>PowerPoint Presentation</vt:lpstr>
      <vt:lpstr>Ecosystems </vt:lpstr>
      <vt:lpstr>PowerPoint Presentation</vt:lpstr>
      <vt:lpstr>People and Cultures</vt:lpstr>
      <vt:lpstr>PowerPoint Presentation</vt:lpstr>
      <vt:lpstr>PowerPoint Presentation</vt:lpstr>
      <vt:lpstr>PowerPoint Presentation</vt:lpstr>
      <vt:lpstr>PowerPoint Presentation</vt:lpstr>
      <vt:lpstr>Economy</vt:lpstr>
      <vt:lpstr>PowerPoint Presentation</vt:lpstr>
      <vt:lpstr>Technology</vt:lpstr>
      <vt:lpstr>PowerPoint Presentation</vt:lpstr>
    </vt:vector>
  </TitlesOfParts>
  <Company>SASD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and Southwest Asia</dc:title>
  <dc:creator>sasd</dc:creator>
  <cp:lastModifiedBy>David Johnston (Teacher - HS Social Studies)</cp:lastModifiedBy>
  <cp:revision>6</cp:revision>
  <dcterms:created xsi:type="dcterms:W3CDTF">2009-12-29T01:08:46Z</dcterms:created>
  <dcterms:modified xsi:type="dcterms:W3CDTF">2013-04-13T14:33:48Z</dcterms:modified>
</cp:coreProperties>
</file>