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81" r:id="rId3"/>
    <p:sldId id="257" r:id="rId4"/>
    <p:sldId id="258" r:id="rId5"/>
    <p:sldId id="259" r:id="rId6"/>
    <p:sldId id="284" r:id="rId7"/>
    <p:sldId id="283" r:id="rId8"/>
    <p:sldId id="286" r:id="rId9"/>
    <p:sldId id="280" r:id="rId10"/>
    <p:sldId id="261" r:id="rId11"/>
    <p:sldId id="278" r:id="rId12"/>
    <p:sldId id="263" r:id="rId13"/>
    <p:sldId id="262" r:id="rId14"/>
    <p:sldId id="264" r:id="rId15"/>
    <p:sldId id="276" r:id="rId16"/>
    <p:sldId id="279" r:id="rId17"/>
    <p:sldId id="277" r:id="rId18"/>
    <p:sldId id="265" r:id="rId19"/>
    <p:sldId id="282" r:id="rId20"/>
    <p:sldId id="28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80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064"/>
    </p:cViewPr>
  </p:sorterViewPr>
  <p:notesViewPr>
    <p:cSldViewPr>
      <p:cViewPr varScale="1">
        <p:scale>
          <a:sx n="60" d="100"/>
          <a:sy n="60" d="100"/>
        </p:scale>
        <p:origin x="-172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0501F-7971-4ECD-A37B-46BE688E2EA3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DB348-476B-4844-8D8C-4C05C44EB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77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22F43-3592-4223-8258-44E88672DFDD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2E20C-7F02-4C86-AB93-F5F054AD1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58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2E20C-7F02-4C86-AB93-F5F054AD1DC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2E20C-7F02-4C86-AB93-F5F054AD1DC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2E20C-7F02-4C86-AB93-F5F054AD1DC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B8265-56B0-4127-8586-3BA90D619BE1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830F-B7A8-483A-BF35-D47D393FE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B8265-56B0-4127-8586-3BA90D619BE1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830F-B7A8-483A-BF35-D47D393FE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B8265-56B0-4127-8586-3BA90D619BE1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830F-B7A8-483A-BF35-D47D393FE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B8265-56B0-4127-8586-3BA90D619BE1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830F-B7A8-483A-BF35-D47D393FE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B8265-56B0-4127-8586-3BA90D619BE1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830F-B7A8-483A-BF35-D47D393FE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B8265-56B0-4127-8586-3BA90D619BE1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830F-B7A8-483A-BF35-D47D393FE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B8265-56B0-4127-8586-3BA90D619BE1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830F-B7A8-483A-BF35-D47D393FE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B8265-56B0-4127-8586-3BA90D619BE1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830F-B7A8-483A-BF35-D47D393FE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B8265-56B0-4127-8586-3BA90D619BE1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830F-B7A8-483A-BF35-D47D393FE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B8265-56B0-4127-8586-3BA90D619BE1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830F-B7A8-483A-BF35-D47D393FE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B8265-56B0-4127-8586-3BA90D619BE1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830F-B7A8-483A-BF35-D47D393FE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B8265-56B0-4127-8586-3BA90D619BE1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C830F-B7A8-483A-BF35-D47D393FE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hyperlink" Target="http://www.pbase.com/sammyt/outdoor_and_nature_photography" TargetMode="Externa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upload.wikimedia.org/wikipedia/commons/8/89/Cyclone_Catarina_from_the_ISS_on_March_26_2004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Chapter 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Climates and Ecosystems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upload.wikimedia.org/wikipedia/commons/8/89/Cyclone_Catarina_from_the_ISS_on_March_26_2004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114800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Nearby Bodies of Water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Land (quick change) and water (slow change ) store heat differently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Wind blowing over water – milder temp.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Wind blowing over land is usually much colder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Elevation</a:t>
            </a:r>
            <a:r>
              <a:rPr lang="en-US" dirty="0" smtClean="0">
                <a:solidFill>
                  <a:schemeClr val="bg1"/>
                </a:solidFill>
              </a:rPr>
              <a:t> – </a:t>
            </a:r>
            <a:r>
              <a:rPr lang="en-US" dirty="0" smtClean="0">
                <a:solidFill>
                  <a:srgbClr val="FFFF00"/>
                </a:solidFill>
              </a:rPr>
              <a:t>higher the elevation, </a:t>
            </a:r>
            <a:r>
              <a:rPr lang="en-US" dirty="0" smtClean="0">
                <a:solidFill>
                  <a:schemeClr val="bg1"/>
                </a:solidFill>
              </a:rPr>
              <a:t>colder</a:t>
            </a:r>
            <a:r>
              <a:rPr lang="en-US" dirty="0" smtClean="0">
                <a:solidFill>
                  <a:srgbClr val="FFFF00"/>
                </a:solidFill>
              </a:rPr>
              <a:t> the temperature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Nearby Landforms  </a:t>
            </a:r>
            <a:r>
              <a:rPr lang="en-US" dirty="0" smtClean="0">
                <a:solidFill>
                  <a:schemeClr val="bg1"/>
                </a:solidFill>
              </a:rPr>
              <a:t>- </a:t>
            </a:r>
            <a:r>
              <a:rPr lang="en-US" dirty="0" smtClean="0">
                <a:solidFill>
                  <a:srgbClr val="FFFF00"/>
                </a:solidFill>
              </a:rPr>
              <a:t>mountains, desert, lakes, forests, even tall buildings effect temperature</a:t>
            </a:r>
            <a:endParaRPr lang="en-US" dirty="0">
              <a:solidFill>
                <a:srgbClr val="FFFF00"/>
              </a:solidFill>
            </a:endParaRP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Influences on Climate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upload.wikimedia.org/wikipedia/commons/8/89/Cyclone_Catarina_from_the_ISS_on_March_26_2004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4818" name="Picture 2" descr="http://www.parbeszed.com/img/upload/200707/rocky_mountain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52400"/>
            <a:ext cx="4953000" cy="6600387"/>
          </a:xfrm>
          <a:prstGeom prst="rect">
            <a:avLst/>
          </a:prstGeom>
          <a:noFill/>
        </p:spPr>
      </p:pic>
      <p:pic>
        <p:nvPicPr>
          <p:cNvPr id="34820" name="Picture 4" descr="http://www.geology.iastate.edu/gccourse/model/basic/images/image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143001"/>
            <a:ext cx="7920869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upload.wikimedia.org/wikipedia/commons/8/89/Cyclone_Catarina_from_the_ISS_on_March_26_2004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4" name="Picture 2" descr="http://forest.mtu.edu/pcforestry/resources/studentprojects/climate.gif"/>
          <p:cNvPicPr>
            <a:picLocks noChangeAspect="1" noChangeArrowheads="1"/>
          </p:cNvPicPr>
          <p:nvPr/>
        </p:nvPicPr>
        <p:blipFill>
          <a:blip r:embed="rId3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upload.wikimedia.org/wikipedia/commons/8/89/Cyclone_Catarina_from_the_ISS_on_March_26_2004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8153400" cy="5287963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Changing Climate</a:t>
            </a: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Global warming </a:t>
            </a:r>
            <a:r>
              <a:rPr lang="en-US" dirty="0" smtClean="0">
                <a:solidFill>
                  <a:schemeClr val="bg1"/>
                </a:solidFill>
              </a:rPr>
              <a:t>– </a:t>
            </a:r>
            <a:r>
              <a:rPr lang="en-US" dirty="0" smtClean="0">
                <a:solidFill>
                  <a:srgbClr val="FFFF00"/>
                </a:solidFill>
              </a:rPr>
              <a:t>rise in the earth’s temperature</a:t>
            </a: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9698" name="Picture 2" descr="http://webpages.csus.edu/~bm884/global-warm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19400"/>
            <a:ext cx="9060653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upload.wikimedia.org/wikipedia/commons/8/89/Cyclone_Catarina_from_the_ISS_on_March_26_2004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449763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Is formed by the interaction of plant life, animal life, and the physical environment in which they live</a:t>
            </a:r>
          </a:p>
          <a:p>
            <a:pPr>
              <a:buFontTx/>
              <a:buChar char="-"/>
            </a:pPr>
            <a:endParaRPr lang="en-US" dirty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4497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Environmental change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Change in one aspect of an ecosystem leads to other change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Biomes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- Major types of </a:t>
            </a:r>
            <a:r>
              <a:rPr lang="en-US" dirty="0" smtClean="0">
                <a:solidFill>
                  <a:srgbClr val="FFFF00"/>
                </a:solidFill>
              </a:rPr>
              <a:t>ecosystems</a:t>
            </a:r>
            <a:r>
              <a:rPr lang="en-US" dirty="0" smtClean="0">
                <a:solidFill>
                  <a:schemeClr val="bg1"/>
                </a:solidFill>
              </a:rPr>
              <a:t> that can be found in various regions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Ecosystems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upload.wikimedia.org/wikipedia/commons/8/89/Cyclone_Catarina_from_the_ISS_on_March_26_2004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4497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Tropical Rain Forest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Near equator</a:t>
            </a:r>
          </a:p>
          <a:p>
            <a:pPr>
              <a:buFontTx/>
              <a:buChar char="-"/>
            </a:pPr>
            <a:endParaRPr lang="en-US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Mid-Latitude Forest 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Deciduous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– loses leaves</a:t>
            </a:r>
          </a:p>
          <a:p>
            <a:pPr>
              <a:buFontTx/>
              <a:buChar char="-"/>
            </a:pPr>
            <a:endParaRPr lang="en-US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Coniferous</a:t>
            </a:r>
            <a:r>
              <a:rPr lang="en-US" dirty="0" smtClean="0">
                <a:solidFill>
                  <a:schemeClr val="bg1"/>
                </a:solidFill>
              </a:rPr>
              <a:t> Forest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- </a:t>
            </a:r>
            <a:r>
              <a:rPr lang="en-US" dirty="0" smtClean="0">
                <a:solidFill>
                  <a:srgbClr val="FFFF00"/>
                </a:solidFill>
              </a:rPr>
              <a:t>Needles and cones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4497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Other types of Forests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-mixed has both deciduous and coniferous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Chaparral – small evergreens and low bushes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Forest Regions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upload.wikimedia.org/wikipedia/commons/8/89/Cyclone_Catarina_from_the_ISS_on_March_26_2004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0" name="Picture 2" descr="tropical paradise painti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9710" y="533400"/>
            <a:ext cx="7556090" cy="5855972"/>
          </a:xfrm>
          <a:prstGeom prst="rect">
            <a:avLst/>
          </a:prstGeom>
          <a:noFill/>
        </p:spPr>
      </p:pic>
      <p:pic>
        <p:nvPicPr>
          <p:cNvPr id="22532" name="Picture 4" descr="Deciduous Forest in Autumn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914400"/>
            <a:ext cx="7614301" cy="5029200"/>
          </a:xfrm>
          <a:prstGeom prst="rect">
            <a:avLst/>
          </a:prstGeom>
          <a:noFill/>
        </p:spPr>
      </p:pic>
      <p:pic>
        <p:nvPicPr>
          <p:cNvPr id="22534" name="Picture 6" descr="http://www.fotoplatforma.pl/foto_galeria/2040_DSCN996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14550" y="333375"/>
            <a:ext cx="4819650" cy="6421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upload.wikimedia.org/wikipedia/commons/8/89/Cyclone_Catarina_from_the_ISS_on_March_26_2004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4497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Tropical Grasslands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Savannas – </a:t>
            </a:r>
            <a:r>
              <a:rPr lang="en-US" dirty="0" smtClean="0">
                <a:solidFill>
                  <a:srgbClr val="FFFF00"/>
                </a:solidFill>
              </a:rPr>
              <a:t>tropical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Herbivores</a:t>
            </a:r>
            <a:r>
              <a:rPr lang="en-US" dirty="0" smtClean="0">
                <a:solidFill>
                  <a:schemeClr val="bg1"/>
                </a:solidFill>
              </a:rPr>
              <a:t> – </a:t>
            </a:r>
            <a:r>
              <a:rPr lang="en-US" dirty="0" smtClean="0">
                <a:solidFill>
                  <a:srgbClr val="FFFF00"/>
                </a:solidFill>
              </a:rPr>
              <a:t>plant eater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Carnivores</a:t>
            </a:r>
            <a:r>
              <a:rPr lang="en-US" dirty="0" smtClean="0">
                <a:solidFill>
                  <a:schemeClr val="bg1"/>
                </a:solidFill>
              </a:rPr>
              <a:t> – </a:t>
            </a:r>
            <a:r>
              <a:rPr lang="en-US" dirty="0" smtClean="0">
                <a:solidFill>
                  <a:srgbClr val="FFFF00"/>
                </a:solidFill>
              </a:rPr>
              <a:t>meat eater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4497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Temperate Grasslands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Cooler parts of world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Prairies – N. America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Grasslands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upload.wikimedia.org/wikipedia/commons/8/89/Cyclone_Catarina_from_the_ISS_on_March_26_2004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4038600" cy="5287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Desert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Scarcity of water and extreme temperatures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038600" cy="5287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Tundra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Cool or cold temperatures</a:t>
            </a:r>
          </a:p>
          <a:p>
            <a:pPr marL="742950" lvl="2" indent="-342900"/>
            <a:r>
              <a:rPr lang="en-US" dirty="0" smtClean="0">
                <a:solidFill>
                  <a:schemeClr val="bg1"/>
                </a:solidFill>
              </a:rPr>
              <a:t>Specialized plants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Permafrost</a:t>
            </a:r>
            <a:r>
              <a:rPr lang="en-US" dirty="0" smtClean="0">
                <a:solidFill>
                  <a:schemeClr val="bg1"/>
                </a:solidFill>
              </a:rPr>
              <a:t> – </a:t>
            </a:r>
            <a:r>
              <a:rPr lang="en-US" dirty="0" smtClean="0">
                <a:solidFill>
                  <a:srgbClr val="FFFF00"/>
                </a:solidFill>
              </a:rPr>
              <a:t>layer of soil below surface stays permanently frozen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6626" name="Picture 2" descr="http://www.historyforkids.org/learn/china/environment/pictures/desert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799" y="2819400"/>
            <a:ext cx="4258235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upload.wikimedia.org/wikipedia/commons/8/89/Cyclone_Catarina_from_the_ISS_on_March_26_2004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8153400" cy="5562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Partner Questions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Why do regions near the equator have warmer climates than the northern and southern poles?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Answer: The sun’s rays always fall most directly at or near the equator, while the northern and southern regions receive less direct sunlight making them colder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Why do the temperate zones have greater temperature ranges than the polar or tropical zones?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Answer: Temperate zones experience a greater variation in the amount of sunlight they receive throughout the year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upload.wikimedia.org/wikipedia/commons/8/89/Cyclone_Catarina_from_the_ISS_on_March_26_2004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4600" y="1600200"/>
            <a:ext cx="4114800" cy="4525963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In what ways has weather influenced your life since you left school yesterday?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Answer:  ??????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Clothing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Outdoor activities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Sports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sym typeface="Wingdings"/>
              </a:rPr>
              <a:t>  </a:t>
            </a:r>
            <a:r>
              <a:rPr lang="en-US" sz="6000" b="1" dirty="0" smtClean="0">
                <a:solidFill>
                  <a:schemeClr val="bg1"/>
                </a:solidFill>
              </a:rPr>
              <a:t>Bell ringer  </a:t>
            </a:r>
            <a:r>
              <a:rPr lang="en-US" sz="6000" b="1" dirty="0" smtClean="0">
                <a:solidFill>
                  <a:schemeClr val="bg1"/>
                </a:solidFill>
                <a:sym typeface="Wingdings"/>
              </a:rPr>
              <a:t>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upload.wikimedia.org/wikipedia/commons/8/89/Cyclone_Catarina_from_the_ISS_on_March_26_2004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4" descr="fig.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17937"/>
            <a:ext cx="7772400" cy="63733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478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pload.wikimedia.org/wikipedia/commons/8/89/Cyclone_Catarina_from_the_ISS_on_March_26_2004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Objectives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SWBAT-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Describe how weather and climate are affected by the relative positions of the earth and sun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Explain how wind and ocean currents redistribute the sun’s heat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List factors that influence the world’s climate regions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Summarize why climate change is a cause for concern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upload.wikimedia.org/wikipedia/commons/8/89/Cyclone_Catarina_from_the_ISS_on_March_26_2004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4038600" cy="52879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Weather- is the condition</a:t>
            </a:r>
            <a:r>
              <a:rPr lang="en-US" dirty="0" smtClean="0">
                <a:solidFill>
                  <a:schemeClr val="bg1"/>
                </a:solidFill>
              </a:rPr>
              <a:t> of the bottom layer of the earth’s atmosphere in one place over </a:t>
            </a:r>
            <a:r>
              <a:rPr lang="en-US" dirty="0" smtClean="0">
                <a:solidFill>
                  <a:srgbClr val="FFFF00"/>
                </a:solidFill>
              </a:rPr>
              <a:t>a short period of time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Climate</a:t>
            </a:r>
            <a:r>
              <a:rPr lang="en-US" dirty="0" smtClean="0">
                <a:solidFill>
                  <a:schemeClr val="bg1"/>
                </a:solidFill>
              </a:rPr>
              <a:t> – weather patterns that an area experiences </a:t>
            </a:r>
            <a:r>
              <a:rPr lang="en-US" dirty="0" smtClean="0">
                <a:solidFill>
                  <a:srgbClr val="FFFF00"/>
                </a:solidFill>
              </a:rPr>
              <a:t>over a long period of time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038600" cy="5287963"/>
          </a:xfrm>
        </p:spPr>
        <p:txBody>
          <a:bodyPr/>
          <a:lstStyle/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4400" dirty="0" smtClean="0">
                <a:solidFill>
                  <a:schemeClr val="bg1"/>
                </a:solidFill>
              </a:rPr>
              <a:t>“Climate is what you expect; weather is what you get”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upload.wikimedia.org/wikipedia/commons/8/89/Cyclone_Catarina_from_the_ISS_on_March_26_2004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81000"/>
            <a:ext cx="4038600" cy="5287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Greenhouse effect </a:t>
            </a:r>
            <a:r>
              <a:rPr lang="en-US" dirty="0" smtClean="0">
                <a:solidFill>
                  <a:schemeClr val="bg1"/>
                </a:solidFill>
              </a:rPr>
              <a:t>– </a:t>
            </a:r>
            <a:r>
              <a:rPr lang="en-US" dirty="0" smtClean="0">
                <a:solidFill>
                  <a:srgbClr val="FFFF00"/>
                </a:solidFill>
              </a:rPr>
              <a:t>the earth’s atmosphere traps the sun’s warmth for growing plants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2770" name="Picture 2" descr="http://www.odec.ca/projects/2005/stro5c0/public_html/greenhouse_effec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" y="2286000"/>
            <a:ext cx="8763000" cy="4313197"/>
          </a:xfrm>
          <a:prstGeom prst="rect">
            <a:avLst/>
          </a:prstGeom>
          <a:noFill/>
        </p:spPr>
      </p:pic>
      <p:pic>
        <p:nvPicPr>
          <p:cNvPr id="6" name="Picture 2" descr="http://www.odec.ca/projects/2005/stro5c0/public_html/greenhouse_effec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" y="2438400"/>
            <a:ext cx="8763000" cy="43131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upload.wikimedia.org/wikipedia/commons/8/89/Cyclone_Catarina_from_the_ISS_on_March_26_2004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4038600" cy="5287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Rotation </a:t>
            </a:r>
            <a:r>
              <a:rPr lang="en-US" dirty="0" smtClean="0">
                <a:solidFill>
                  <a:schemeClr val="bg1"/>
                </a:solidFill>
              </a:rPr>
              <a:t>v. Revolution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Rotation</a:t>
            </a:r>
            <a:r>
              <a:rPr lang="en-US" dirty="0" smtClean="0">
                <a:solidFill>
                  <a:schemeClr val="bg1"/>
                </a:solidFill>
              </a:rPr>
              <a:t> – the earth spinning on its axis (24 hours)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Revolution</a:t>
            </a:r>
            <a:r>
              <a:rPr lang="en-US" dirty="0" smtClean="0">
                <a:solidFill>
                  <a:schemeClr val="bg1"/>
                </a:solidFill>
              </a:rPr>
              <a:t> – the earth revolution around the sun (365 ¼ days)</a:t>
            </a: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12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upload.wikimedia.org/wikipedia/commons/8/89/Cyclone_Catarina_from_the_ISS_on_March_26_2004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838200"/>
            <a:ext cx="7543800" cy="5287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Latitude v. climate </a:t>
            </a:r>
            <a:r>
              <a:rPr lang="en-US" dirty="0" smtClean="0">
                <a:solidFill>
                  <a:schemeClr val="bg1"/>
                </a:solidFill>
                <a:hlinkClick r:id="rId3" action="ppaction://hlinksldjump"/>
              </a:rPr>
              <a:t>**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Latitude</a:t>
            </a:r>
            <a:r>
              <a:rPr lang="en-US" dirty="0" smtClean="0">
                <a:solidFill>
                  <a:schemeClr val="bg1"/>
                </a:solidFill>
              </a:rPr>
              <a:t> – distance from the equator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closer to equator = </a:t>
            </a:r>
            <a:r>
              <a:rPr lang="en-US" dirty="0" smtClean="0">
                <a:solidFill>
                  <a:srgbClr val="FFFF00"/>
                </a:solidFill>
              </a:rPr>
              <a:t>warmer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farther away = </a:t>
            </a:r>
            <a:r>
              <a:rPr lang="en-US" dirty="0" smtClean="0">
                <a:solidFill>
                  <a:srgbClr val="FFFF00"/>
                </a:solidFill>
              </a:rPr>
              <a:t>colder</a:t>
            </a:r>
          </a:p>
          <a:p>
            <a:pPr>
              <a:buFontTx/>
              <a:buChar char="-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Precipitation</a:t>
            </a:r>
            <a:r>
              <a:rPr lang="en-US" dirty="0" smtClean="0">
                <a:solidFill>
                  <a:schemeClr val="bg1"/>
                </a:solidFill>
              </a:rPr>
              <a:t> – all forms of moisture that falls to the earth</a:t>
            </a:r>
          </a:p>
          <a:p>
            <a:pPr>
              <a:buFontTx/>
              <a:buChar char="-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upload.wikimedia.org/wikipedia/commons/8/89/Cyclone_Catarina_from_the_ISS_on_March_26_2004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81000"/>
            <a:ext cx="4648200" cy="5287963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solidFill>
                  <a:schemeClr val="bg1"/>
                </a:solidFill>
              </a:rPr>
              <a:t>Distribution of the Sun’s Heat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Process of Convection – in both air and water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Warm rises, cold falls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Wind, Wind Patterns, Currents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1750" name="Picture 6" descr="https://fretzreview.wikispaces.com/file/view/Surface_current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120514"/>
            <a:ext cx="6705600" cy="3489835"/>
          </a:xfrm>
          <a:prstGeom prst="rect">
            <a:avLst/>
          </a:prstGeom>
          <a:noFill/>
        </p:spPr>
      </p:pic>
      <p:pic>
        <p:nvPicPr>
          <p:cNvPr id="31746" name="Picture 2" descr="http://www.cmdowns.com/images/earth-environment/wind-zon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104775"/>
            <a:ext cx="3781425" cy="3933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271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upload.wikimedia.org/wikipedia/commons/8/89/Cyclone_Catarina_from_the_ISS_on_March_26_2004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114800" cy="4525963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What do houseplants need to stay healthy?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Answer: water, fertilizer, sunlight, proper temperature.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In the wild, plants survive without help from humans. Why would they need help when they are in a house?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Answer: Houseplants live in an artificial environment.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sym typeface="Wingdings"/>
              </a:rPr>
              <a:t>  </a:t>
            </a:r>
            <a:r>
              <a:rPr lang="en-US" sz="6000" b="1" dirty="0" smtClean="0">
                <a:solidFill>
                  <a:schemeClr val="bg1"/>
                </a:solidFill>
              </a:rPr>
              <a:t>Partner  </a:t>
            </a:r>
            <a:r>
              <a:rPr lang="en-US" sz="6000" b="1" dirty="0" smtClean="0">
                <a:solidFill>
                  <a:schemeClr val="bg1"/>
                </a:solidFill>
                <a:sym typeface="Wingdings"/>
              </a:rPr>
              <a:t></a:t>
            </a:r>
            <a:br>
              <a:rPr lang="en-US" sz="6000" b="1" dirty="0" smtClean="0">
                <a:solidFill>
                  <a:schemeClr val="bg1"/>
                </a:solidFill>
                <a:sym typeface="Wingdings"/>
              </a:rPr>
            </a:br>
            <a:r>
              <a:rPr lang="en-US" sz="4000" b="1" dirty="0" smtClean="0">
                <a:solidFill>
                  <a:schemeClr val="bg1"/>
                </a:solidFill>
                <a:sym typeface="Wingdings"/>
              </a:rPr>
              <a:t>question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564</Words>
  <Application>Microsoft Office PowerPoint</Application>
  <PresentationFormat>On-screen Show (4:3)</PresentationFormat>
  <Paragraphs>104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Chapter 2</vt:lpstr>
      <vt:lpstr>  Bell ringer  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  Partner   question</vt:lpstr>
      <vt:lpstr>Influences on Climate</vt:lpstr>
      <vt:lpstr>PowerPoint Presentation</vt:lpstr>
      <vt:lpstr>PowerPoint Presentation</vt:lpstr>
      <vt:lpstr>PowerPoint Presentation</vt:lpstr>
      <vt:lpstr>Ecosystems</vt:lpstr>
      <vt:lpstr>Forest Regions</vt:lpstr>
      <vt:lpstr>PowerPoint Presentation</vt:lpstr>
      <vt:lpstr>Grasslands</vt:lpstr>
      <vt:lpstr>PowerPoint Presentation</vt:lpstr>
      <vt:lpstr>PowerPoint Presentation</vt:lpstr>
      <vt:lpstr>PowerPoint Presentation</vt:lpstr>
    </vt:vector>
  </TitlesOfParts>
  <Company>SASD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</dc:title>
  <dc:creator>sasd</dc:creator>
  <cp:lastModifiedBy>David Johnston (Teacher - HS Social Studies)</cp:lastModifiedBy>
  <cp:revision>13</cp:revision>
  <dcterms:created xsi:type="dcterms:W3CDTF">2009-09-13T01:51:00Z</dcterms:created>
  <dcterms:modified xsi:type="dcterms:W3CDTF">2014-09-09T12:48:38Z</dcterms:modified>
</cp:coreProperties>
</file>