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6" r:id="rId2"/>
    <p:sldId id="281" r:id="rId3"/>
    <p:sldId id="257" r:id="rId4"/>
    <p:sldId id="258" r:id="rId5"/>
    <p:sldId id="259" r:id="rId6"/>
    <p:sldId id="284" r:id="rId7"/>
    <p:sldId id="283" r:id="rId8"/>
    <p:sldId id="260" r:id="rId9"/>
    <p:sldId id="280" r:id="rId10"/>
    <p:sldId id="261" r:id="rId11"/>
    <p:sldId id="278" r:id="rId12"/>
    <p:sldId id="262" r:id="rId13"/>
    <p:sldId id="264" r:id="rId14"/>
    <p:sldId id="276" r:id="rId15"/>
    <p:sldId id="277" r:id="rId16"/>
    <p:sldId id="265" r:id="rId17"/>
    <p:sldId id="282" r:id="rId18"/>
    <p:sldId id="285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37" autoAdjust="0"/>
  </p:normalViewPr>
  <p:slideViewPr>
    <p:cSldViewPr>
      <p:cViewPr>
        <p:scale>
          <a:sx n="75" d="100"/>
          <a:sy n="75" d="100"/>
        </p:scale>
        <p:origin x="-1008" y="-6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1FE928-0CCF-4163-9346-93616D959518}" type="datetimeFigureOut">
              <a:rPr lang="en-US" smtClean="0"/>
              <a:t>9/9/2014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C3E355-27B2-4F8A-BF8F-14091ADAE0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8548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622F43-3592-4223-8258-44E88672DFDD}" type="datetimeFigureOut">
              <a:rPr lang="en-US" smtClean="0"/>
              <a:pPr/>
              <a:t>9/9/2014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42E20C-7F02-4C86-AB93-F5F054AD1D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5877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42E20C-7F02-4C86-AB93-F5F054AD1DCA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42E20C-7F02-4C86-AB93-F5F054AD1DCA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B8265-56B0-4127-8586-3BA90D619BE1}" type="datetimeFigureOut">
              <a:rPr lang="en-US" smtClean="0"/>
              <a:pPr/>
              <a:t>9/9/2014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C830F-B7A8-483A-BF35-D47D393FE1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B8265-56B0-4127-8586-3BA90D619BE1}" type="datetimeFigureOut">
              <a:rPr lang="en-US" smtClean="0"/>
              <a:pPr/>
              <a:t>9/9/2014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C830F-B7A8-483A-BF35-D47D393FE1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B8265-56B0-4127-8586-3BA90D619BE1}" type="datetimeFigureOut">
              <a:rPr lang="en-US" smtClean="0"/>
              <a:pPr/>
              <a:t>9/9/2014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C830F-B7A8-483A-BF35-D47D393FE1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B8265-56B0-4127-8586-3BA90D619BE1}" type="datetimeFigureOut">
              <a:rPr lang="en-US" smtClean="0"/>
              <a:pPr/>
              <a:t>9/9/2014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C830F-B7A8-483A-BF35-D47D393FE1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B8265-56B0-4127-8586-3BA90D619BE1}" type="datetimeFigureOut">
              <a:rPr lang="en-US" smtClean="0"/>
              <a:pPr/>
              <a:t>9/9/2014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C830F-B7A8-483A-BF35-D47D393FE1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B8265-56B0-4127-8586-3BA90D619BE1}" type="datetimeFigureOut">
              <a:rPr lang="en-US" smtClean="0"/>
              <a:pPr/>
              <a:t>9/9/2014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C830F-B7A8-483A-BF35-D47D393FE1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B8265-56B0-4127-8586-3BA90D619BE1}" type="datetimeFigureOut">
              <a:rPr lang="en-US" smtClean="0"/>
              <a:pPr/>
              <a:t>9/9/2014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C830F-B7A8-483A-BF35-D47D393FE1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B8265-56B0-4127-8586-3BA90D619BE1}" type="datetimeFigureOut">
              <a:rPr lang="en-US" smtClean="0"/>
              <a:pPr/>
              <a:t>9/9/2014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C830F-B7A8-483A-BF35-D47D393FE1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B8265-56B0-4127-8586-3BA90D619BE1}" type="datetimeFigureOut">
              <a:rPr lang="en-US" smtClean="0"/>
              <a:pPr/>
              <a:t>9/9/2014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C830F-B7A8-483A-BF35-D47D393FE1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B8265-56B0-4127-8586-3BA90D619BE1}" type="datetimeFigureOut">
              <a:rPr lang="en-US" smtClean="0"/>
              <a:pPr/>
              <a:t>9/9/2014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C830F-B7A8-483A-BF35-D47D393FE1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B8265-56B0-4127-8586-3BA90D619BE1}" type="datetimeFigureOut">
              <a:rPr lang="en-US" smtClean="0"/>
              <a:pPr/>
              <a:t>9/9/2014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C830F-B7A8-483A-BF35-D47D393FE1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BB8265-56B0-4127-8586-3BA90D619BE1}" type="datetimeFigureOut">
              <a:rPr lang="en-US" smtClean="0"/>
              <a:pPr/>
              <a:t>9/9/2014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1C830F-B7A8-483A-BF35-D47D393FE1E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.jpe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1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Chapter 2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4800" dirty="0" smtClean="0">
                <a:solidFill>
                  <a:schemeClr val="tx1"/>
                </a:solidFill>
              </a:rPr>
              <a:t>Climates and Ecosystems</a:t>
            </a:r>
            <a:endParaRPr lang="en-US" sz="4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600200"/>
            <a:ext cx="41148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>
                <a:solidFill>
                  <a:schemeClr val="tx1"/>
                </a:solidFill>
              </a:rPr>
              <a:t>Nearby Bodies of Water 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Land (quick change) and water (slow change ) store heat differently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Wind blowing over water – milder temp.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Wind blowing over land is usually much colder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>
                <a:solidFill>
                  <a:schemeClr val="tx1"/>
                </a:solidFill>
              </a:rPr>
              <a:t>Elevation – higher the elevation, ________  the temperature</a:t>
            </a:r>
          </a:p>
          <a:p>
            <a:pPr>
              <a:buNone/>
            </a:pPr>
            <a:endParaRPr lang="en-US" dirty="0" smtClean="0">
              <a:solidFill>
                <a:schemeClr val="tx1"/>
              </a:solidFill>
            </a:endParaRPr>
          </a:p>
          <a:p>
            <a:pPr>
              <a:buNone/>
            </a:pPr>
            <a:r>
              <a:rPr lang="en-US" dirty="0" smtClean="0">
                <a:solidFill>
                  <a:schemeClr val="tx1"/>
                </a:solidFill>
              </a:rPr>
              <a:t>Nearby Landforms  - mountains, desert, lakes, forests, even tall buildings effect temperature</a:t>
            </a:r>
            <a:endParaRPr lang="en-US" dirty="0">
              <a:solidFill>
                <a:schemeClr val="tx1"/>
              </a:solidFill>
            </a:endParaRPr>
          </a:p>
          <a:p>
            <a:pPr>
              <a:buNone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Influences on Climate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20" name="Picture 4" descr="http://www.geology.iastate.edu/gccourse/model/basic/images/image7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1143001"/>
            <a:ext cx="7920869" cy="4724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4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838200"/>
            <a:ext cx="8153400" cy="5287963"/>
          </a:xfrm>
        </p:spPr>
        <p:txBody>
          <a:bodyPr/>
          <a:lstStyle/>
          <a:p>
            <a:pPr algn="ctr">
              <a:buNone/>
            </a:pPr>
            <a:r>
              <a:rPr lang="en-US" dirty="0" smtClean="0">
                <a:solidFill>
                  <a:schemeClr val="tx1"/>
                </a:solidFill>
              </a:rPr>
              <a:t>Changing Climate</a:t>
            </a:r>
          </a:p>
          <a:p>
            <a:pPr>
              <a:buNone/>
            </a:pPr>
            <a:endParaRPr lang="en-US" dirty="0">
              <a:solidFill>
                <a:schemeClr val="tx1"/>
              </a:solidFill>
            </a:endParaRPr>
          </a:p>
          <a:p>
            <a:pPr>
              <a:buNone/>
            </a:pPr>
            <a:r>
              <a:rPr lang="en-US" dirty="0" smtClean="0">
                <a:solidFill>
                  <a:schemeClr val="tx1"/>
                </a:solidFill>
              </a:rPr>
              <a:t>Global warming – rise in the earth’s temperature</a:t>
            </a:r>
          </a:p>
          <a:p>
            <a:pPr>
              <a:buNone/>
            </a:pP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29698" name="Picture 2" descr="http://webpages.csus.edu/~bm884/global-warmin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819400"/>
            <a:ext cx="9060653" cy="381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6400"/>
            <a:ext cx="4038600" cy="4449763"/>
          </a:xfrm>
        </p:spPr>
        <p:txBody>
          <a:bodyPr>
            <a:normAutofit lnSpcReduction="10000"/>
          </a:bodyPr>
          <a:lstStyle/>
          <a:p>
            <a:pPr>
              <a:buFontTx/>
              <a:buChar char="-"/>
            </a:pPr>
            <a:r>
              <a:rPr lang="en-US" dirty="0" smtClean="0">
                <a:solidFill>
                  <a:schemeClr val="tx1"/>
                </a:solidFill>
              </a:rPr>
              <a:t>Is formed by the interaction of plant life, animal life, and the physical environment in which they live</a:t>
            </a:r>
          </a:p>
          <a:p>
            <a:pPr>
              <a:buFontTx/>
              <a:buChar char="-"/>
            </a:pPr>
            <a:endParaRPr lang="en-US" dirty="0">
              <a:solidFill>
                <a:schemeClr val="tx1"/>
              </a:solidFill>
            </a:endParaRPr>
          </a:p>
          <a:p>
            <a:pPr>
              <a:buNone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4038600" cy="444976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>
                <a:solidFill>
                  <a:schemeClr val="tx1"/>
                </a:solidFill>
              </a:rPr>
              <a:t>Environmental change 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Change in one aspect of an ecosystem leads to other change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pPr>
              <a:buNone/>
            </a:pPr>
            <a:r>
              <a:rPr lang="en-US" dirty="0" smtClean="0">
                <a:solidFill>
                  <a:schemeClr val="tx1"/>
                </a:solidFill>
              </a:rPr>
              <a:t>Biomes</a:t>
            </a:r>
          </a:p>
          <a:p>
            <a:pPr>
              <a:buNone/>
            </a:pPr>
            <a:r>
              <a:rPr lang="en-US" dirty="0" smtClean="0">
                <a:solidFill>
                  <a:schemeClr val="tx1"/>
                </a:solidFill>
              </a:rPr>
              <a:t>- Major types of ________________ that can be found in various regions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Ecosystems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6400"/>
            <a:ext cx="4038600" cy="464820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dirty="0" smtClean="0">
                <a:solidFill>
                  <a:schemeClr val="tx1"/>
                </a:solidFill>
              </a:rPr>
              <a:t>Tropical Rain Forest</a:t>
            </a:r>
          </a:p>
          <a:p>
            <a:pPr>
              <a:buFontTx/>
              <a:buChar char="-"/>
            </a:pPr>
            <a:r>
              <a:rPr lang="en-US" dirty="0" smtClean="0">
                <a:solidFill>
                  <a:schemeClr val="tx1"/>
                </a:solidFill>
              </a:rPr>
              <a:t>Near equator</a:t>
            </a:r>
          </a:p>
          <a:p>
            <a:pPr>
              <a:buFontTx/>
              <a:buChar char="-"/>
            </a:pPr>
            <a:endParaRPr lang="en-US" dirty="0">
              <a:solidFill>
                <a:schemeClr val="tx1"/>
              </a:solidFill>
            </a:endParaRPr>
          </a:p>
          <a:p>
            <a:pPr>
              <a:buNone/>
            </a:pPr>
            <a:r>
              <a:rPr lang="en-US" dirty="0" smtClean="0">
                <a:solidFill>
                  <a:schemeClr val="tx1"/>
                </a:solidFill>
              </a:rPr>
              <a:t>Mid-Latitude Forest </a:t>
            </a:r>
          </a:p>
          <a:p>
            <a:pPr>
              <a:buFontTx/>
              <a:buChar char="-"/>
            </a:pPr>
            <a:r>
              <a:rPr lang="en-US" dirty="0" smtClean="0">
                <a:solidFill>
                  <a:schemeClr val="tx1"/>
                </a:solidFill>
              </a:rPr>
              <a:t>Deciduous – __________________________________________</a:t>
            </a:r>
          </a:p>
          <a:p>
            <a:pPr>
              <a:buFontTx/>
              <a:buChar char="-"/>
            </a:pPr>
            <a:endParaRPr lang="en-US" dirty="0">
              <a:solidFill>
                <a:schemeClr val="tx1"/>
              </a:solidFill>
            </a:endParaRPr>
          </a:p>
          <a:p>
            <a:pPr>
              <a:buNone/>
            </a:pPr>
            <a:r>
              <a:rPr lang="en-US" dirty="0" smtClean="0">
                <a:solidFill>
                  <a:schemeClr val="tx1"/>
                </a:solidFill>
              </a:rPr>
              <a:t>-  Coniferous Forest - </a:t>
            </a:r>
            <a:endParaRPr lang="en-US" dirty="0" smtClean="0">
              <a:solidFill>
                <a:schemeClr val="tx1"/>
              </a:solidFill>
            </a:endParaRPr>
          </a:p>
          <a:p>
            <a:pPr>
              <a:buNone/>
            </a:pPr>
            <a:r>
              <a:rPr lang="en-US" dirty="0" smtClean="0">
                <a:solidFill>
                  <a:schemeClr val="tx1"/>
                </a:solidFill>
              </a:rPr>
              <a:t>____________________________________________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4038600" cy="4449763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dirty="0" smtClean="0">
                <a:solidFill>
                  <a:schemeClr val="tx1"/>
                </a:solidFill>
              </a:rPr>
              <a:t>Other types of Forests</a:t>
            </a:r>
          </a:p>
          <a:p>
            <a:pPr>
              <a:buNone/>
            </a:pPr>
            <a:r>
              <a:rPr lang="en-US" dirty="0" smtClean="0">
                <a:solidFill>
                  <a:schemeClr val="tx1"/>
                </a:solidFill>
              </a:rPr>
              <a:t>-mixed has both deciduous and coniferous</a:t>
            </a:r>
          </a:p>
          <a:p>
            <a:pPr>
              <a:buNone/>
            </a:pPr>
            <a:endParaRPr lang="en-US" dirty="0" smtClean="0">
              <a:solidFill>
                <a:schemeClr val="tx1"/>
              </a:solidFill>
            </a:endParaRPr>
          </a:p>
          <a:p>
            <a:pPr>
              <a:buNone/>
            </a:pPr>
            <a:r>
              <a:rPr lang="en-US" dirty="0" smtClean="0">
                <a:solidFill>
                  <a:schemeClr val="tx1"/>
                </a:solidFill>
              </a:rPr>
              <a:t>Chaparral – small evergreens and low bushes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Forest Regions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6400"/>
            <a:ext cx="4038600" cy="4449763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solidFill>
                  <a:schemeClr val="tx1"/>
                </a:solidFill>
              </a:rPr>
              <a:t>Tropical Grasslands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Savannas – ___________________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Herbivores – </a:t>
            </a:r>
            <a:r>
              <a:rPr lang="en-US" dirty="0" smtClean="0"/>
              <a:t>_____________</a:t>
            </a:r>
            <a:r>
              <a:rPr lang="en-US" dirty="0" smtClean="0">
                <a:solidFill>
                  <a:schemeClr val="tx1"/>
                </a:solidFill>
              </a:rPr>
              <a:t> eater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Carnivores – </a:t>
            </a:r>
            <a:r>
              <a:rPr lang="en-US" dirty="0"/>
              <a:t>_____________ eater</a:t>
            </a: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4038600" cy="4449763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solidFill>
                  <a:schemeClr val="tx1"/>
                </a:solidFill>
              </a:rPr>
              <a:t>Temperate Grasslands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Cooler parts of world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Prairies – N. America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Grasslands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838200"/>
            <a:ext cx="4038600" cy="5287963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solidFill>
                  <a:schemeClr val="tx1"/>
                </a:solidFill>
              </a:rPr>
              <a:t>Desert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Scarcity of water and extreme temperatures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838200"/>
            <a:ext cx="4038600" cy="5287963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solidFill>
                  <a:schemeClr val="tx1"/>
                </a:solidFill>
              </a:rPr>
              <a:t>Tundra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Cool or cold temperatures</a:t>
            </a:r>
          </a:p>
          <a:p>
            <a:pPr marL="742950" lvl="2" indent="-342900"/>
            <a:r>
              <a:rPr lang="en-US" dirty="0" smtClean="0">
                <a:solidFill>
                  <a:schemeClr val="tx1"/>
                </a:solidFill>
              </a:rPr>
              <a:t>Specialized plants</a:t>
            </a:r>
          </a:p>
          <a:p>
            <a:pPr>
              <a:buNone/>
            </a:pP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Permafrost – ____________________________________________________________________________</a:t>
            </a:r>
          </a:p>
          <a:p>
            <a:endParaRPr lang="en-US" dirty="0" smtClean="0">
              <a:solidFill>
                <a:schemeClr val="tx1"/>
              </a:solidFill>
            </a:endParaRPr>
          </a:p>
        </p:txBody>
      </p:sp>
      <p:pic>
        <p:nvPicPr>
          <p:cNvPr id="26626" name="Picture 2" descr="http://www.historyforkids.org/learn/china/environment/pictures/desert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799" y="2819400"/>
            <a:ext cx="4258235" cy="2895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838200"/>
            <a:ext cx="8153400" cy="5562600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en-US" dirty="0" smtClean="0">
                <a:solidFill>
                  <a:schemeClr val="tx1"/>
                </a:solidFill>
              </a:rPr>
              <a:t>Partner Questions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Why do regions near the equator have warmer climates than the northern and southern poles?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Answer: ______________________________________________________________________________________________________________________________________________________</a:t>
            </a:r>
            <a:endParaRPr lang="en-US" dirty="0" smtClean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Why do the temperate zones have greater temperature ranges than the polar or tropical zones?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Answer: </a:t>
            </a:r>
            <a:r>
              <a:rPr lang="en-US" dirty="0" smtClean="0"/>
              <a:t>__________________________________________________________________________________________________________________________________________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fig.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68001"/>
            <a:ext cx="8077200" cy="662330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78918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14600" y="1600200"/>
            <a:ext cx="4114800" cy="4525963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tx1"/>
                </a:solidFill>
              </a:rPr>
              <a:t>In what ways has weather influenced your life since you left school yesterday?</a:t>
            </a:r>
          </a:p>
          <a:p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/>
              <a:t>________________________________________________________________________________</a:t>
            </a:r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sz="6000" b="1" dirty="0" smtClean="0">
                <a:solidFill>
                  <a:schemeClr val="tx1"/>
                </a:solidFill>
                <a:sym typeface="Wingdings"/>
              </a:rPr>
              <a:t>  </a:t>
            </a:r>
            <a:r>
              <a:rPr lang="en-US" sz="6000" b="1" dirty="0" smtClean="0">
                <a:solidFill>
                  <a:schemeClr val="tx1"/>
                </a:solidFill>
              </a:rPr>
              <a:t>Bell ringer  </a:t>
            </a:r>
            <a:r>
              <a:rPr lang="en-US" sz="6000" b="1" dirty="0" smtClean="0">
                <a:solidFill>
                  <a:schemeClr val="tx1"/>
                </a:solidFill>
                <a:sym typeface="Wingdings"/>
              </a:rPr>
              <a:t></a:t>
            </a:r>
            <a:endParaRPr lang="en-US" sz="6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5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Objectives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SWBAT-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Describe how weather and climate are affected by the relative positions of the earth and sun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Explain how wind and ocean currents redistribute the sun’s heat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List factors that influence the world’s climate regions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Summarize why climate change is a cause for concern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457200"/>
            <a:ext cx="4038600" cy="59436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Weather- is the condition of the bottom layer of the earth’s atmosphere in one place over ______________________________________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Climate – weather patterns that an area experiences ______________________________________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838200"/>
            <a:ext cx="4038600" cy="5287963"/>
          </a:xfrm>
        </p:spPr>
        <p:txBody>
          <a:bodyPr>
            <a:normAutofit/>
          </a:bodyPr>
          <a:lstStyle/>
          <a:p>
            <a:pPr>
              <a:buNone/>
            </a:pPr>
            <a:endParaRPr lang="en-US" dirty="0" smtClean="0">
              <a:solidFill>
                <a:schemeClr val="tx1"/>
              </a:solidFill>
            </a:endParaRPr>
          </a:p>
          <a:p>
            <a:pPr>
              <a:buNone/>
            </a:pPr>
            <a:endParaRPr lang="en-US" dirty="0">
              <a:solidFill>
                <a:schemeClr val="tx1"/>
              </a:solidFill>
            </a:endParaRPr>
          </a:p>
          <a:p>
            <a:pPr>
              <a:buNone/>
            </a:pPr>
            <a:r>
              <a:rPr lang="en-US" sz="4400" dirty="0" smtClean="0">
                <a:solidFill>
                  <a:schemeClr val="tx1"/>
                </a:solidFill>
              </a:rPr>
              <a:t>“Climate is what you expect; weather is what you get”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upload.wikimedia.org/wikipedia/commons/8/89/Cyclone_Catarina_from_the_ISS_on_March_26_2004.JPG"/>
          <p:cNvPicPr>
            <a:picLocks noChangeAspect="1" noChangeArrowheads="1"/>
          </p:cNvPicPr>
          <p:nvPr/>
        </p:nvPicPr>
        <p:blipFill>
          <a:blip r:embed="rId3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5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9100" y="228600"/>
            <a:ext cx="8305800" cy="25908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Greenhouse effect – the earth’s atmosphere </a:t>
            </a:r>
            <a:r>
              <a:rPr lang="en-US" sz="5400" dirty="0" smtClean="0">
                <a:solidFill>
                  <a:schemeClr val="tx1"/>
                </a:solidFill>
              </a:rPr>
              <a:t>____________________________________________</a:t>
            </a:r>
            <a:endParaRPr lang="en-US" sz="5400" dirty="0" smtClean="0">
              <a:solidFill>
                <a:schemeClr val="tx1"/>
              </a:solidFill>
            </a:endParaRPr>
          </a:p>
          <a:p>
            <a:pPr>
              <a:buNone/>
            </a:pPr>
            <a:endParaRPr lang="en-US" dirty="0" smtClean="0">
              <a:solidFill>
                <a:schemeClr val="tx1"/>
              </a:solidFill>
            </a:endParaRPr>
          </a:p>
          <a:p>
            <a:pPr>
              <a:buNone/>
            </a:pPr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6" name="Picture 2" descr="http://www.odec.ca/projects/2005/stro5c0/public_html/greenhouse_effect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2400" y="2971800"/>
            <a:ext cx="8763000" cy="37797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upload.wikimedia.org/wikipedia/commons/8/89/Cyclone_Catarina_from_the_ISS_on_March_26_2004.JPG"/>
          <p:cNvPicPr>
            <a:picLocks noChangeAspect="1" noChangeArrowheads="1"/>
          </p:cNvPicPr>
          <p:nvPr/>
        </p:nvPicPr>
        <p:blipFill>
          <a:blip r:embed="rId3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5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838200"/>
            <a:ext cx="5334000" cy="5287963"/>
          </a:xfrm>
        </p:spPr>
        <p:txBody>
          <a:bodyPr>
            <a:normAutofit/>
          </a:bodyPr>
          <a:lstStyle/>
          <a:p>
            <a:pPr>
              <a:buNone/>
            </a:pPr>
            <a:endParaRPr lang="en-US" dirty="0" smtClean="0">
              <a:solidFill>
                <a:schemeClr val="tx1"/>
              </a:solidFill>
            </a:endParaRPr>
          </a:p>
          <a:p>
            <a:pPr>
              <a:buNone/>
            </a:pPr>
            <a:r>
              <a:rPr lang="en-US" dirty="0" smtClean="0">
                <a:solidFill>
                  <a:schemeClr val="tx1"/>
                </a:solidFill>
              </a:rPr>
              <a:t>Rotation v. Revolution</a:t>
            </a:r>
          </a:p>
          <a:p>
            <a:pPr>
              <a:buNone/>
            </a:pPr>
            <a:endParaRPr lang="en-US" dirty="0" smtClean="0">
              <a:solidFill>
                <a:schemeClr val="tx1"/>
              </a:solidFill>
            </a:endParaRPr>
          </a:p>
          <a:p>
            <a:pPr>
              <a:buNone/>
            </a:pPr>
            <a:r>
              <a:rPr lang="en-US" dirty="0" smtClean="0">
                <a:solidFill>
                  <a:schemeClr val="tx1"/>
                </a:solidFill>
              </a:rPr>
              <a:t>______________ – the earth spinning on its axis (24 hours)</a:t>
            </a:r>
          </a:p>
          <a:p>
            <a:pPr>
              <a:buNone/>
            </a:pPr>
            <a:endParaRPr lang="en-US" dirty="0" smtClean="0">
              <a:solidFill>
                <a:schemeClr val="tx1"/>
              </a:solidFill>
            </a:endParaRPr>
          </a:p>
          <a:p>
            <a:pPr>
              <a:buNone/>
            </a:pPr>
            <a:r>
              <a:rPr lang="en-US" dirty="0" smtClean="0">
                <a:solidFill>
                  <a:schemeClr val="tx1"/>
                </a:solidFill>
              </a:rPr>
              <a:t>______________ – the earth revolution around the sun (365 ¼ days)</a:t>
            </a:r>
          </a:p>
          <a:p>
            <a:pPr>
              <a:buNone/>
            </a:pPr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6551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838200"/>
            <a:ext cx="7543800" cy="5287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>
                <a:solidFill>
                  <a:schemeClr val="tx1"/>
                </a:solidFill>
              </a:rPr>
              <a:t>Latitude v. climate </a:t>
            </a:r>
            <a:r>
              <a:rPr lang="en-US" dirty="0" smtClean="0">
                <a:solidFill>
                  <a:schemeClr val="tx1"/>
                </a:solidFill>
                <a:hlinkClick r:id="rId2" action="ppaction://hlinksldjump"/>
              </a:rPr>
              <a:t>**</a:t>
            </a:r>
            <a:endParaRPr lang="en-US" dirty="0" smtClean="0">
              <a:solidFill>
                <a:schemeClr val="tx1"/>
              </a:solidFill>
            </a:endParaRPr>
          </a:p>
          <a:p>
            <a:pPr>
              <a:buNone/>
            </a:pPr>
            <a:endParaRPr lang="en-US" dirty="0">
              <a:solidFill>
                <a:schemeClr val="tx1"/>
              </a:solidFill>
            </a:endParaRPr>
          </a:p>
          <a:p>
            <a:pPr>
              <a:buNone/>
            </a:pPr>
            <a:r>
              <a:rPr lang="en-US" dirty="0" smtClean="0">
                <a:solidFill>
                  <a:schemeClr val="tx1"/>
                </a:solidFill>
              </a:rPr>
              <a:t>Latitude – distance from the equator</a:t>
            </a:r>
          </a:p>
          <a:p>
            <a:pPr>
              <a:buNone/>
            </a:pP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closer to equator = _____________________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farther away = ___________________</a:t>
            </a:r>
          </a:p>
          <a:p>
            <a:pPr>
              <a:buFontTx/>
              <a:buChar char="-"/>
            </a:pPr>
            <a:endParaRPr lang="en-US" dirty="0" smtClean="0">
              <a:solidFill>
                <a:schemeClr val="tx1"/>
              </a:solidFill>
            </a:endParaRPr>
          </a:p>
          <a:p>
            <a:pPr>
              <a:buFontTx/>
              <a:buChar char="-"/>
            </a:pPr>
            <a:r>
              <a:rPr lang="en-US" dirty="0" smtClean="0">
                <a:solidFill>
                  <a:schemeClr val="tx1"/>
                </a:solidFill>
              </a:rPr>
              <a:t>Precipitation – all forms of moisture that falls to the earth</a:t>
            </a:r>
          </a:p>
          <a:p>
            <a:pPr>
              <a:buFontTx/>
              <a:buChar char="-"/>
            </a:pPr>
            <a:endParaRPr lang="en-US" dirty="0" smtClean="0">
              <a:solidFill>
                <a:schemeClr val="tx1"/>
              </a:solidFill>
            </a:endParaRPr>
          </a:p>
          <a:p>
            <a:pPr>
              <a:buNone/>
            </a:pPr>
            <a:endParaRPr lang="en-US" dirty="0">
              <a:solidFill>
                <a:schemeClr val="tx1"/>
              </a:solidFill>
            </a:endParaRPr>
          </a:p>
          <a:p>
            <a:pPr>
              <a:buNone/>
            </a:pP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381000"/>
            <a:ext cx="4648200" cy="5287963"/>
          </a:xfrm>
        </p:spPr>
        <p:txBody>
          <a:bodyPr/>
          <a:lstStyle/>
          <a:p>
            <a:pPr algn="ctr">
              <a:buNone/>
            </a:pPr>
            <a:r>
              <a:rPr lang="en-US" b="1" dirty="0" smtClean="0">
                <a:solidFill>
                  <a:schemeClr val="tx1"/>
                </a:solidFill>
              </a:rPr>
              <a:t>Distribution of the Sun’s Heat</a:t>
            </a:r>
          </a:p>
          <a:p>
            <a:pPr>
              <a:buNone/>
            </a:pPr>
            <a:r>
              <a:rPr lang="en-US" dirty="0" smtClean="0">
                <a:solidFill>
                  <a:schemeClr val="tx1"/>
                </a:solidFill>
              </a:rPr>
              <a:t>Process of Convection – in both air and water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Warm rises, cold falls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Wind, Wind Patterns, Currents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31750" name="Picture 6" descr="https://fretzreview.wikispaces.com/file/view/Surface_current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3120514"/>
            <a:ext cx="6705600" cy="3489835"/>
          </a:xfrm>
          <a:prstGeom prst="rect">
            <a:avLst/>
          </a:prstGeom>
          <a:noFill/>
        </p:spPr>
      </p:pic>
      <p:pic>
        <p:nvPicPr>
          <p:cNvPr id="31746" name="Picture 2" descr="http://www.cmdowns.com/images/earth-environment/wind-zone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57800" y="104775"/>
            <a:ext cx="3781425" cy="39338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600200"/>
            <a:ext cx="4114800" cy="4525963"/>
          </a:xfrm>
        </p:spPr>
        <p:txBody>
          <a:bodyPr>
            <a:normAutofit lnSpcReduction="10000"/>
          </a:bodyPr>
          <a:lstStyle/>
          <a:p>
            <a:r>
              <a:rPr lang="en-US" b="1" dirty="0" smtClean="0">
                <a:solidFill>
                  <a:schemeClr val="tx1"/>
                </a:solidFill>
              </a:rPr>
              <a:t>What do houseplants need to stay healthy?</a:t>
            </a:r>
          </a:p>
          <a:p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/>
              <a:t>Answer: ________________________________________________________________________________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b="1" dirty="0" smtClean="0">
                <a:solidFill>
                  <a:schemeClr val="tx1"/>
                </a:solidFill>
              </a:rPr>
              <a:t>In the wild, plants survive without help from humans. Why would they need help when they are in a house?</a:t>
            </a:r>
          </a:p>
          <a:p>
            <a:pPr>
              <a:buNone/>
            </a:pPr>
            <a:endParaRPr lang="en-US" dirty="0" smtClean="0">
              <a:solidFill>
                <a:schemeClr val="tx1"/>
              </a:solidFill>
            </a:endParaRPr>
          </a:p>
          <a:p>
            <a:pPr>
              <a:buNone/>
            </a:pPr>
            <a:r>
              <a:rPr lang="en-US" dirty="0" smtClean="0">
                <a:solidFill>
                  <a:schemeClr val="tx1"/>
                </a:solidFill>
              </a:rPr>
              <a:t>Answer: ____________________________________________________________________________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6000" b="1" dirty="0" smtClean="0">
                <a:solidFill>
                  <a:schemeClr val="tx1"/>
                </a:solidFill>
                <a:sym typeface="Wingdings"/>
              </a:rPr>
              <a:t>  </a:t>
            </a:r>
            <a:r>
              <a:rPr lang="en-US" sz="6000" b="1" dirty="0" smtClean="0">
                <a:solidFill>
                  <a:schemeClr val="tx1"/>
                </a:solidFill>
              </a:rPr>
              <a:t>Partner  </a:t>
            </a:r>
            <a:r>
              <a:rPr lang="en-US" sz="6000" b="1" dirty="0" smtClean="0">
                <a:solidFill>
                  <a:schemeClr val="tx1"/>
                </a:solidFill>
                <a:sym typeface="Wingdings"/>
              </a:rPr>
              <a:t></a:t>
            </a:r>
            <a:br>
              <a:rPr lang="en-US" sz="6000" b="1" dirty="0" smtClean="0">
                <a:solidFill>
                  <a:schemeClr val="tx1"/>
                </a:solidFill>
                <a:sym typeface="Wingdings"/>
              </a:rPr>
            </a:br>
            <a:r>
              <a:rPr lang="en-US" sz="4000" b="1" dirty="0" smtClean="0">
                <a:solidFill>
                  <a:schemeClr val="tx1"/>
                </a:solidFill>
                <a:sym typeface="Wingdings"/>
              </a:rPr>
              <a:t>question</a:t>
            </a:r>
            <a:endParaRPr lang="en-US" sz="6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391</TotalTime>
  <Words>478</Words>
  <Application>Microsoft Office PowerPoint</Application>
  <PresentationFormat>On-screen Show (4:3)</PresentationFormat>
  <Paragraphs>102</Paragraphs>
  <Slides>18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Chapter 2</vt:lpstr>
      <vt:lpstr>  Bell ringer  </vt:lpstr>
      <vt:lpstr>Objectives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  Partner   question</vt:lpstr>
      <vt:lpstr>Influences on Climate</vt:lpstr>
      <vt:lpstr>PowerPoint Presentation</vt:lpstr>
      <vt:lpstr>PowerPoint Presentation</vt:lpstr>
      <vt:lpstr>Ecosystems</vt:lpstr>
      <vt:lpstr>Forest Regions</vt:lpstr>
      <vt:lpstr>Grasslands</vt:lpstr>
      <vt:lpstr>PowerPoint Presentation</vt:lpstr>
      <vt:lpstr>PowerPoint Presentation</vt:lpstr>
      <vt:lpstr>PowerPoint Presentation</vt:lpstr>
    </vt:vector>
  </TitlesOfParts>
  <Company>SASD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2</dc:title>
  <dc:creator>sasd</dc:creator>
  <cp:lastModifiedBy>David Johnston (Teacher - HS Social Studies)</cp:lastModifiedBy>
  <cp:revision>13</cp:revision>
  <cp:lastPrinted>2014-09-09T12:48:23Z</cp:lastPrinted>
  <dcterms:created xsi:type="dcterms:W3CDTF">2009-09-13T01:51:00Z</dcterms:created>
  <dcterms:modified xsi:type="dcterms:W3CDTF">2014-09-09T12:48:54Z</dcterms:modified>
</cp:coreProperties>
</file>